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rimo" panose="020B0604020202020204"/>
      <p:regular r:id="rId12"/>
    </p:embeddedFont>
    <p:embeddedFont>
      <p:font typeface="Arimo Bold" panose="020B0704020202020204" pitchFamily="34" charset="0"/>
      <p:regular r:id="rId13"/>
    </p:embeddedFont>
    <p:embeddedFont>
      <p:font typeface="Arimo Bold Italics" panose="020B070402020209020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font" Target="fonts/font2.fntdata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font" Target="fonts/font1.fntdata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font" Target="fonts/font3.fntdata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23.06.2026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 /><Relationship Id="rId7" Type="http://schemas.openxmlformats.org/officeDocument/2006/relationships/image" Target="../media/image5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.jpe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sv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sv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.jpeg" /><Relationship Id="rId4" Type="http://schemas.openxmlformats.org/officeDocument/2006/relationships/image" Target="../media/image6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.png" /><Relationship Id="rId5" Type="http://schemas.openxmlformats.org/officeDocument/2006/relationships/image" Target="../media/image4.jpeg" /><Relationship Id="rId4" Type="http://schemas.openxmlformats.org/officeDocument/2006/relationships/image" Target="../media/image6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6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 /><Relationship Id="rId13" Type="http://schemas.openxmlformats.org/officeDocument/2006/relationships/image" Target="../media/image17.png" /><Relationship Id="rId3" Type="http://schemas.openxmlformats.org/officeDocument/2006/relationships/image" Target="../media/image2.png" /><Relationship Id="rId7" Type="http://schemas.openxmlformats.org/officeDocument/2006/relationships/image" Target="../media/image11.png" /><Relationship Id="rId12" Type="http://schemas.openxmlformats.org/officeDocument/2006/relationships/image" Target="../media/image16.png" /><Relationship Id="rId2" Type="http://schemas.openxmlformats.org/officeDocument/2006/relationships/image" Target="../media/image1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.png" /><Relationship Id="rId11" Type="http://schemas.openxmlformats.org/officeDocument/2006/relationships/image" Target="../media/image15.png" /><Relationship Id="rId5" Type="http://schemas.openxmlformats.org/officeDocument/2006/relationships/image" Target="../media/image4.jpeg" /><Relationship Id="rId10" Type="http://schemas.openxmlformats.org/officeDocument/2006/relationships/image" Target="../media/image14.png" /><Relationship Id="rId4" Type="http://schemas.openxmlformats.org/officeDocument/2006/relationships/image" Target="../media/image6.png" /><Relationship Id="rId9" Type="http://schemas.openxmlformats.org/officeDocument/2006/relationships/image" Target="../media/image13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 /><Relationship Id="rId3" Type="http://schemas.openxmlformats.org/officeDocument/2006/relationships/image" Target="../media/image2.png" /><Relationship Id="rId7" Type="http://schemas.openxmlformats.org/officeDocument/2006/relationships/image" Target="../media/image20.png" /><Relationship Id="rId2" Type="http://schemas.openxmlformats.org/officeDocument/2006/relationships/image" Target="../media/image1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9.png" /><Relationship Id="rId5" Type="http://schemas.openxmlformats.org/officeDocument/2006/relationships/image" Target="../media/image18.png" /><Relationship Id="rId10" Type="http://schemas.openxmlformats.org/officeDocument/2006/relationships/image" Target="../media/image23.png" /><Relationship Id="rId4" Type="http://schemas.openxmlformats.org/officeDocument/2006/relationships/image" Target="../media/image6.png" /><Relationship Id="rId9" Type="http://schemas.openxmlformats.org/officeDocument/2006/relationships/image" Target="../media/image22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25.png" /><Relationship Id="rId2" Type="http://schemas.openxmlformats.org/officeDocument/2006/relationships/image" Target="../media/image1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4.png" /><Relationship Id="rId5" Type="http://schemas.openxmlformats.org/officeDocument/2006/relationships/image" Target="../media/image4.jpeg" /><Relationship Id="rId4" Type="http://schemas.openxmlformats.org/officeDocument/2006/relationships/image" Target="../media/image6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jpeg" /><Relationship Id="rId5" Type="http://schemas.openxmlformats.org/officeDocument/2006/relationships/image" Target="../media/image4.jpeg" /><Relationship Id="rId4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 descr="\\DROBO-FS\QuickDrops\JB\PPTX NG\Droplets\LightingOverlay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6" name="Freeform 6" descr="Droplets-HD-Title-R1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20966" y="901856"/>
            <a:ext cx="13373100" cy="2343655"/>
            <a:chOff x="0" y="0"/>
            <a:chExt cx="17830800" cy="31248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830798" cy="3124878"/>
            </a:xfrm>
            <a:custGeom>
              <a:avLst/>
              <a:gdLst/>
              <a:ahLst/>
              <a:cxnLst/>
              <a:rect l="l" t="t" r="r" b="b"/>
              <a:pathLst>
                <a:path w="17830798" h="3124878">
                  <a:moveTo>
                    <a:pt x="0" y="0"/>
                  </a:moveTo>
                  <a:lnTo>
                    <a:pt x="17830798" y="0"/>
                  </a:lnTo>
                  <a:lnTo>
                    <a:pt x="17830798" y="3124878"/>
                  </a:lnTo>
                  <a:lnTo>
                    <a:pt x="0" y="3124878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t="-61183" b="-61183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57150"/>
              <a:ext cx="17830800" cy="3067723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7776"/>
                </a:lnSpc>
              </a:pPr>
              <a:r>
                <a:rPr lang="en-US" sz="720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म आ पोदार आयु. रुग्णालय वरळी, मुंबई १८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-752989" y="3779272"/>
            <a:ext cx="13190220" cy="422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60"/>
              </a:lnSpc>
            </a:pPr>
            <a:r>
              <a:rPr lang="en-US" sz="9000" b="1">
                <a:solidFill>
                  <a:srgbClr val="F2F2F2"/>
                </a:solidFill>
                <a:latin typeface="Arimo Bold"/>
                <a:ea typeface="Arimo Bold"/>
                <a:cs typeface="Arimo Bold"/>
                <a:sym typeface="Arimo Bold"/>
              </a:rPr>
              <a:t>अगदतंत्र विभाग</a:t>
            </a:r>
          </a:p>
          <a:p>
            <a:pPr algn="ctr">
              <a:lnSpc>
                <a:spcPts val="10368"/>
              </a:lnSpc>
            </a:pPr>
            <a:r>
              <a:rPr lang="en-US" sz="7200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(विषचिकित्सा)</a:t>
            </a:r>
          </a:p>
          <a:p>
            <a:pPr algn="ctr">
              <a:lnSpc>
                <a:spcPts val="12960"/>
              </a:lnSpc>
            </a:pPr>
            <a:r>
              <a:rPr lang="en-US" sz="9000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बाह्यरुग्ण विभाग क्र. १५</a:t>
            </a:r>
          </a:p>
          <a:p>
            <a:pPr algn="ctr">
              <a:lnSpc>
                <a:spcPts val="12960"/>
              </a:lnSpc>
            </a:pPr>
            <a:endParaRPr lang="en-US" sz="9000" b="1" i="1">
              <a:solidFill>
                <a:srgbClr val="000000"/>
              </a:solidFill>
              <a:latin typeface="Arimo Bold Italics"/>
              <a:ea typeface="Arimo Bold Italics"/>
              <a:cs typeface="Arimo Bold Italics"/>
              <a:sym typeface="Arimo Bold Italic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0995517" y="2920594"/>
            <a:ext cx="6900491" cy="5514889"/>
            <a:chOff x="0" y="0"/>
            <a:chExt cx="9200655" cy="73531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200642" cy="7353173"/>
            </a:xfrm>
            <a:custGeom>
              <a:avLst/>
              <a:gdLst/>
              <a:ahLst/>
              <a:cxnLst/>
              <a:rect l="l" t="t" r="r" b="b"/>
              <a:pathLst>
                <a:path w="9200642" h="7353173">
                  <a:moveTo>
                    <a:pt x="0" y="0"/>
                  </a:moveTo>
                  <a:lnTo>
                    <a:pt x="9200642" y="0"/>
                  </a:lnTo>
                  <a:lnTo>
                    <a:pt x="9200642" y="7353173"/>
                  </a:lnTo>
                  <a:lnTo>
                    <a:pt x="0" y="7353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937" r="-5937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 descr="\\DROBO-FS\QuickDrops\JB\PPTX NG\Droplets\LightingOverlay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6" name="Freeform 6" descr="Droplets-HD-Content-R1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4220307" y="1987062"/>
          <a:ext cx="1485900" cy="7448550"/>
        </p:xfrm>
        <a:graphic>
          <a:graphicData uri="http://schemas.openxmlformats.org/drawingml/2006/table">
            <a:tbl>
              <a:tblPr/>
              <a:tblGrid>
                <a:gridCol w="14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3826">
                <a:tc>
                  <a:txBody>
                    <a:bodyPr/>
                    <a:lstStyle/>
                    <a:p>
                      <a:pPr algn="l">
                        <a:lnSpc>
                          <a:spcPts val="346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वार </a:t>
                      </a:r>
                      <a:endParaRPr lang="en-US" sz="1100"/>
                    </a:p>
                  </a:txBody>
                  <a:tcPr marL="58884" marR="58884" marT="58884" marB="58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9397">
                <a:tc>
                  <a:txBody>
                    <a:bodyPr/>
                    <a:lstStyle/>
                    <a:p>
                      <a:pPr algn="l">
                        <a:lnSpc>
                          <a:spcPts val="346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सोमवार </a:t>
                      </a:r>
                      <a:endParaRPr lang="en-US" sz="1100"/>
                    </a:p>
                  </a:txBody>
                  <a:tcPr marL="58884" marR="58884" marT="58884" marB="58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1664">
                <a:tc>
                  <a:txBody>
                    <a:bodyPr/>
                    <a:lstStyle/>
                    <a:p>
                      <a:pPr algn="l">
                        <a:lnSpc>
                          <a:spcPts val="346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मंगळवार </a:t>
                      </a:r>
                      <a:endParaRPr lang="en-US" sz="1100"/>
                    </a:p>
                  </a:txBody>
                  <a:tcPr marL="58884" marR="58884" marT="58884" marB="58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9190">
                <a:tc>
                  <a:txBody>
                    <a:bodyPr/>
                    <a:lstStyle/>
                    <a:p>
                      <a:pPr algn="l">
                        <a:lnSpc>
                          <a:spcPts val="346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बुधवार</a:t>
                      </a:r>
                      <a:endParaRPr lang="en-US" sz="1100"/>
                    </a:p>
                  </a:txBody>
                  <a:tcPr marL="58884" marR="58884" marT="58884" marB="58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1664">
                <a:tc>
                  <a:txBody>
                    <a:bodyPr/>
                    <a:lstStyle/>
                    <a:p>
                      <a:pPr algn="l">
                        <a:lnSpc>
                          <a:spcPts val="346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गुरुवार</a:t>
                      </a:r>
                      <a:endParaRPr lang="en-US" sz="1100"/>
                    </a:p>
                  </a:txBody>
                  <a:tcPr marL="58884" marR="58884" marT="58884" marB="58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6197">
                <a:tc>
                  <a:txBody>
                    <a:bodyPr/>
                    <a:lstStyle/>
                    <a:p>
                      <a:pPr algn="l">
                        <a:lnSpc>
                          <a:spcPts val="346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शुक्रवार</a:t>
                      </a:r>
                      <a:endParaRPr lang="en-US" sz="1100"/>
                    </a:p>
                  </a:txBody>
                  <a:tcPr marL="58884" marR="58884" marT="58884" marB="58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86611">
                <a:tc>
                  <a:txBody>
                    <a:bodyPr/>
                    <a:lstStyle/>
                    <a:p>
                      <a:pPr algn="l">
                        <a:lnSpc>
                          <a:spcPts val="346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शनिवार</a:t>
                      </a:r>
                      <a:endParaRPr lang="en-US" sz="1100"/>
                    </a:p>
                  </a:txBody>
                  <a:tcPr marL="58884" marR="58884" marT="58884" marB="58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5679831" y="1987062"/>
          <a:ext cx="8229600" cy="727710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6437">
                <a:tc>
                  <a:txBody>
                    <a:bodyPr/>
                    <a:lstStyle/>
                    <a:p>
                      <a:pPr algn="l">
                        <a:lnSpc>
                          <a:spcPts val="3852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अध्यापक  नाव  </a:t>
                      </a:r>
                      <a:endParaRPr lang="en-US" sz="1100"/>
                    </a:p>
                  </a:txBody>
                  <a:tcPr marL="54884" marR="54884" marT="54884" marB="54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060">
                <a:tc>
                  <a:txBody>
                    <a:bodyPr/>
                    <a:lstStyle/>
                    <a:p>
                      <a:pPr algn="l">
                        <a:lnSpc>
                          <a:spcPts val="3852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 .सु.म.लहानकर / वै. सुमित मराठे</a:t>
                      </a:r>
                      <a:endParaRPr lang="en-US" sz="1100"/>
                    </a:p>
                  </a:txBody>
                  <a:tcPr marL="54884" marR="54884" marT="54884" marB="54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9774">
                <a:tc>
                  <a:txBody>
                    <a:bodyPr/>
                    <a:lstStyle/>
                    <a:p>
                      <a:pPr algn="l">
                        <a:lnSpc>
                          <a:spcPts val="3852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वै. सविता सामलेटी / वै. स्नेहांकिता धनविजय</a:t>
                      </a:r>
                      <a:endParaRPr lang="en-US" sz="1100"/>
                    </a:p>
                  </a:txBody>
                  <a:tcPr marL="54884" marR="54884" marT="54884" marB="54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9774">
                <a:tc>
                  <a:txBody>
                    <a:bodyPr/>
                    <a:lstStyle/>
                    <a:p>
                      <a:pPr algn="l">
                        <a:lnSpc>
                          <a:spcPts val="3852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 .सु.म.लहानकर/ वै. स्नेहांकिता धनविजय</a:t>
                      </a:r>
                      <a:endParaRPr lang="en-US" sz="1100"/>
                    </a:p>
                  </a:txBody>
                  <a:tcPr marL="54884" marR="54884" marT="54884" marB="54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9774">
                <a:tc>
                  <a:txBody>
                    <a:bodyPr/>
                    <a:lstStyle/>
                    <a:p>
                      <a:pPr algn="l">
                        <a:lnSpc>
                          <a:spcPts val="3852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वै. सविता सामलेटी / वै. सुमित मराठे</a:t>
                      </a:r>
                      <a:endParaRPr lang="en-US" sz="1100"/>
                    </a:p>
                  </a:txBody>
                  <a:tcPr marL="54884" marR="54884" marT="54884" marB="54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4296">
                <a:tc>
                  <a:txBody>
                    <a:bodyPr/>
                    <a:lstStyle/>
                    <a:p>
                      <a:pPr algn="l">
                        <a:lnSpc>
                          <a:spcPts val="3852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 .सु.म.लहानकर / वै. सुमित मराठे</a:t>
                      </a:r>
                      <a:endParaRPr lang="en-US" sz="1100"/>
                    </a:p>
                  </a:txBody>
                  <a:tcPr marL="54884" marR="54884" marT="54884" marB="54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2983">
                <a:tc>
                  <a:txBody>
                    <a:bodyPr/>
                    <a:lstStyle/>
                    <a:p>
                      <a:pPr algn="l">
                        <a:lnSpc>
                          <a:spcPts val="3852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वै. सविता सामलेटी / वै. सुमित मराठे /वै. स्नेहांकिता धनविजय</a:t>
                      </a:r>
                      <a:endParaRPr lang="en-US" sz="1100"/>
                    </a:p>
                  </a:txBody>
                  <a:tcPr marL="54884" marR="54884" marT="54884" marB="54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9" name="Group 9"/>
          <p:cNvGrpSpPr/>
          <p:nvPr/>
        </p:nvGrpSpPr>
        <p:grpSpPr>
          <a:xfrm>
            <a:off x="4062822" y="334108"/>
            <a:ext cx="9864966" cy="1431160"/>
            <a:chOff x="0" y="0"/>
            <a:chExt cx="13153288" cy="190821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153262" cy="1908175"/>
            </a:xfrm>
            <a:custGeom>
              <a:avLst/>
              <a:gdLst/>
              <a:ahLst/>
              <a:cxnLst/>
              <a:rect l="l" t="t" r="r" b="b"/>
              <a:pathLst>
                <a:path w="13153262" h="1908175">
                  <a:moveTo>
                    <a:pt x="0" y="0"/>
                  </a:moveTo>
                  <a:lnTo>
                    <a:pt x="13153262" y="0"/>
                  </a:lnTo>
                  <a:lnTo>
                    <a:pt x="13153262" y="1908175"/>
                  </a:lnTo>
                  <a:lnTo>
                    <a:pt x="0" y="1908175"/>
                  </a:lnTo>
                  <a:close/>
                </a:path>
              </a:pathLst>
            </a:custGeom>
            <a:solidFill>
              <a:srgbClr val="D6E2E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3153288" cy="192726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5040"/>
                </a:lnSpc>
              </a:pPr>
              <a:r>
                <a:rPr lang="en-US" sz="42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अगदतंत्र विभाग </a:t>
              </a:r>
              <a:r>
                <a:rPr lang="en-US" sz="4200" b="1" i="1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(विषचिकित्सा)</a:t>
              </a:r>
            </a:p>
            <a:p>
              <a:pPr algn="ctr">
                <a:lnSpc>
                  <a:spcPts val="5040"/>
                </a:lnSpc>
              </a:pPr>
              <a:r>
                <a:rPr lang="en-US" sz="4200" b="1" i="1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बाह्यरुग्ण विभाग क्र. १५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 descr="\\DROBO-FS\QuickDrops\JB\PPTX NG\Droplets\LightingOverlay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6" name="Freeform 6" descr="Droplets-HD-Content-R1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2588123" y="1389183"/>
            <a:ext cx="13367528" cy="617458"/>
            <a:chOff x="0" y="0"/>
            <a:chExt cx="17823370" cy="8232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823374" cy="823274"/>
            </a:xfrm>
            <a:custGeom>
              <a:avLst/>
              <a:gdLst/>
              <a:ahLst/>
              <a:cxnLst/>
              <a:rect l="l" t="t" r="r" b="b"/>
              <a:pathLst>
                <a:path w="17823374" h="823274">
                  <a:moveTo>
                    <a:pt x="0" y="0"/>
                  </a:moveTo>
                  <a:lnTo>
                    <a:pt x="17823374" y="0"/>
                  </a:lnTo>
                  <a:lnTo>
                    <a:pt x="17823374" y="823274"/>
                  </a:lnTo>
                  <a:lnTo>
                    <a:pt x="0" y="823274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371838" b="-371839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38100"/>
              <a:ext cx="17823370" cy="78517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184"/>
                </a:lnSpc>
              </a:pPr>
              <a:r>
                <a:rPr lang="en-US" sz="48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अगदतंत्र विभाग </a:t>
              </a:r>
              <a:r>
                <a:rPr lang="en-US" sz="4800" b="1" i="1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(विषचिकित्सा)</a:t>
              </a:r>
            </a:p>
            <a:p>
              <a:pPr algn="ctr">
                <a:lnSpc>
                  <a:spcPts val="5184"/>
                </a:lnSpc>
              </a:pPr>
              <a:r>
                <a:rPr lang="en-US" sz="4800" b="1" i="1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बाह्यरुग्ण विभाग क्र. १५</a:t>
              </a:r>
            </a:p>
            <a:p>
              <a:pPr algn="ctr">
                <a:lnSpc>
                  <a:spcPts val="5184"/>
                </a:lnSpc>
              </a:pPr>
              <a:endParaRPr lang="en-US" sz="4800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endParaRPr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3790756" y="2363691"/>
          <a:ext cx="1657350" cy="7200900"/>
        </p:xfrm>
        <a:graphic>
          <a:graphicData uri="http://schemas.openxmlformats.org/drawingml/2006/table">
            <a:tbl>
              <a:tblPr/>
              <a:tblGrid>
                <a:gridCol w="165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4574">
                <a:tc>
                  <a:txBody>
                    <a:bodyPr/>
                    <a:lstStyle/>
                    <a:p>
                      <a:pPr algn="l">
                        <a:lnSpc>
                          <a:spcPts val="346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वार </a:t>
                      </a:r>
                      <a:endParaRPr lang="en-US" sz="1100"/>
                    </a:p>
                  </a:txBody>
                  <a:tcPr marL="58884" marR="58884" marT="58884" marB="58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433">
                <a:tc>
                  <a:txBody>
                    <a:bodyPr/>
                    <a:lstStyle/>
                    <a:p>
                      <a:pPr algn="l">
                        <a:lnSpc>
                          <a:spcPts val="346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सोमवार </a:t>
                      </a:r>
                      <a:endParaRPr lang="en-US" sz="1100"/>
                    </a:p>
                  </a:txBody>
                  <a:tcPr marL="58884" marR="58884" marT="58884" marB="58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9148">
                <a:tc>
                  <a:txBody>
                    <a:bodyPr/>
                    <a:lstStyle/>
                    <a:p>
                      <a:pPr algn="l">
                        <a:lnSpc>
                          <a:spcPts val="346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मंगळवार </a:t>
                      </a:r>
                      <a:endParaRPr lang="en-US" sz="1100"/>
                    </a:p>
                  </a:txBody>
                  <a:tcPr marL="58884" marR="58884" marT="58884" marB="58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0436">
                <a:tc>
                  <a:txBody>
                    <a:bodyPr/>
                    <a:lstStyle/>
                    <a:p>
                      <a:pPr algn="l">
                        <a:lnSpc>
                          <a:spcPts val="346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बुधवार</a:t>
                      </a:r>
                      <a:endParaRPr lang="en-US" sz="1100"/>
                    </a:p>
                  </a:txBody>
                  <a:tcPr marL="58884" marR="58884" marT="58884" marB="58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2762">
                <a:tc>
                  <a:txBody>
                    <a:bodyPr/>
                    <a:lstStyle/>
                    <a:p>
                      <a:pPr algn="l">
                        <a:lnSpc>
                          <a:spcPts val="346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गुरुवार</a:t>
                      </a:r>
                      <a:endParaRPr lang="en-US" sz="1100"/>
                    </a:p>
                  </a:txBody>
                  <a:tcPr marL="58884" marR="58884" marT="58884" marB="58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0391">
                <a:tc>
                  <a:txBody>
                    <a:bodyPr/>
                    <a:lstStyle/>
                    <a:p>
                      <a:pPr algn="l">
                        <a:lnSpc>
                          <a:spcPts val="346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शुक्रवार</a:t>
                      </a:r>
                      <a:endParaRPr lang="en-US" sz="1100"/>
                    </a:p>
                  </a:txBody>
                  <a:tcPr marL="58884" marR="58884" marT="58884" marB="58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4156">
                <a:tc>
                  <a:txBody>
                    <a:bodyPr/>
                    <a:lstStyle/>
                    <a:p>
                      <a:pPr algn="l">
                        <a:lnSpc>
                          <a:spcPts val="346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शनिवार</a:t>
                      </a:r>
                      <a:endParaRPr lang="en-US" sz="1100"/>
                    </a:p>
                  </a:txBody>
                  <a:tcPr marL="58884" marR="58884" marT="58884" marB="58884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5451231" y="2346106"/>
          <a:ext cx="5524500" cy="7162800"/>
        </p:xfrm>
        <a:graphic>
          <a:graphicData uri="http://schemas.openxmlformats.org/drawingml/2006/table">
            <a:tbl>
              <a:tblPr/>
              <a:tblGrid>
                <a:gridCol w="552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9261">
                <a:tc>
                  <a:txBody>
                    <a:bodyPr/>
                    <a:lstStyle/>
                    <a:p>
                      <a:pPr algn="l">
                        <a:lnSpc>
                          <a:spcPts val="3081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Morning OPD</a:t>
                      </a:r>
                      <a:endParaRPr lang="en-US" sz="1100"/>
                    </a:p>
                  </a:txBody>
                  <a:tcPr marL="48319" marR="48319" marT="48319" marB="48319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7087">
                <a:tc>
                  <a:txBody>
                    <a:bodyPr/>
                    <a:lstStyle/>
                    <a:p>
                      <a:pPr algn="l">
                        <a:lnSpc>
                          <a:spcPts val="3081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वै.सविता पोपंडीया   वै. व्रुत्तिका म्हसे  </a:t>
                      </a:r>
                      <a:endParaRPr lang="en-US" sz="1100"/>
                    </a:p>
                  </a:txBody>
                  <a:tcPr marL="48319" marR="48319" marT="48319" marB="48319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281">
                <a:tc>
                  <a:txBody>
                    <a:bodyPr/>
                    <a:lstStyle/>
                    <a:p>
                      <a:pPr algn="l">
                        <a:lnSpc>
                          <a:spcPts val="3081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वै. शाईस्ता मन्सुरी   वै.तुलसी गेडाम</a:t>
                      </a:r>
                      <a:endParaRPr lang="en-US" sz="1100"/>
                    </a:p>
                  </a:txBody>
                  <a:tcPr marL="48319" marR="48319" marT="48319" marB="48319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2212">
                <a:tc>
                  <a:txBody>
                    <a:bodyPr/>
                    <a:lstStyle/>
                    <a:p>
                      <a:pPr algn="l">
                        <a:lnSpc>
                          <a:spcPts val="3081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वै.सविता पोपंडीया  वै . अम्रुता माळी</a:t>
                      </a:r>
                      <a:endParaRPr lang="en-US" sz="1100"/>
                    </a:p>
                  </a:txBody>
                  <a:tcPr marL="48319" marR="48319" marT="48319" marB="48319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9599">
                <a:tc>
                  <a:txBody>
                    <a:bodyPr/>
                    <a:lstStyle/>
                    <a:p>
                      <a:pPr algn="l">
                        <a:lnSpc>
                          <a:spcPts val="3081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वै. व्रुत्तिका म्हसे  वै.व्रुषाली चित्रे </a:t>
                      </a:r>
                      <a:endParaRPr lang="en-US" sz="1100"/>
                    </a:p>
                  </a:txBody>
                  <a:tcPr marL="48319" marR="48319" marT="48319" marB="48319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4411">
                <a:tc>
                  <a:txBody>
                    <a:bodyPr/>
                    <a:lstStyle/>
                    <a:p>
                      <a:pPr algn="l">
                        <a:lnSpc>
                          <a:spcPts val="3081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वै. शाईस्ता मन्सुरी   वै . अम्रुता माळी</a:t>
                      </a:r>
                      <a:endParaRPr lang="en-US" sz="1100"/>
                    </a:p>
                  </a:txBody>
                  <a:tcPr marL="48319" marR="48319" marT="48319" marB="48319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5949">
                <a:tc>
                  <a:txBody>
                    <a:bodyPr/>
                    <a:lstStyle/>
                    <a:p>
                      <a:pPr algn="l">
                        <a:lnSpc>
                          <a:spcPts val="3081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1) वै. शाईस्ता +वै.व्रुषाली</a:t>
                      </a:r>
                      <a:endParaRPr lang="en-US" sz="1100"/>
                    </a:p>
                    <a:p>
                      <a:pPr algn="l">
                        <a:lnSpc>
                          <a:spcPts val="3081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2) वै.सविता + वै.तुलसी</a:t>
                      </a:r>
                    </a:p>
                    <a:p>
                      <a:pPr algn="l">
                        <a:lnSpc>
                          <a:spcPts val="3081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3) वै. अम्रुता + वै.तुलसी</a:t>
                      </a:r>
                    </a:p>
                    <a:p>
                      <a:pPr algn="l">
                        <a:lnSpc>
                          <a:spcPts val="3081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4) वै. व्रुत्तिका + वै.व्रुषाली</a:t>
                      </a:r>
                    </a:p>
                  </a:txBody>
                  <a:tcPr marL="48319" marR="48319" marT="48319" marB="48319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10990385" y="2328522"/>
          <a:ext cx="3314700" cy="7181850"/>
        </p:xfrm>
        <a:graphic>
          <a:graphicData uri="http://schemas.openxmlformats.org/drawingml/2006/table">
            <a:tbl>
              <a:tblPr/>
              <a:tblGrid>
                <a:gridCol w="331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9723">
                <a:tc>
                  <a:txBody>
                    <a:bodyPr/>
                    <a:lstStyle/>
                    <a:p>
                      <a:pPr algn="l">
                        <a:lnSpc>
                          <a:spcPts val="3081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Afternoon OPD</a:t>
                      </a:r>
                      <a:endParaRPr lang="en-US" sz="1100"/>
                    </a:p>
                  </a:txBody>
                  <a:tcPr marL="59839" marR="59839" marT="59839" marB="59839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823">
                <a:tc>
                  <a:txBody>
                    <a:bodyPr/>
                    <a:lstStyle/>
                    <a:p>
                      <a:pPr algn="l">
                        <a:lnSpc>
                          <a:spcPts val="3081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 . अम्रुता माळी</a:t>
                      </a:r>
                      <a:endParaRPr lang="en-US" sz="1100"/>
                    </a:p>
                  </a:txBody>
                  <a:tcPr marL="59839" marR="59839" marT="59839" marB="59839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911">
                <a:tc>
                  <a:txBody>
                    <a:bodyPr/>
                    <a:lstStyle/>
                    <a:p>
                      <a:pPr algn="l">
                        <a:lnSpc>
                          <a:spcPts val="3081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वै. व्रुत्तिका म्हसे  </a:t>
                      </a:r>
                      <a:endParaRPr lang="en-US" sz="1100"/>
                    </a:p>
                  </a:txBody>
                  <a:tcPr marL="59839" marR="59839" marT="59839" marB="59839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8868">
                <a:tc>
                  <a:txBody>
                    <a:bodyPr/>
                    <a:lstStyle/>
                    <a:p>
                      <a:pPr algn="l">
                        <a:lnSpc>
                          <a:spcPts val="3081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वै. अम्रुता माळी/</a:t>
                      </a:r>
                      <a:endParaRPr lang="en-US" sz="1100"/>
                    </a:p>
                    <a:p>
                      <a:pPr algn="l">
                        <a:lnSpc>
                          <a:spcPts val="3081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वै. व्रुत्तिका म्हसे  </a:t>
                      </a:r>
                    </a:p>
                  </a:txBody>
                  <a:tcPr marL="59839" marR="59839" marT="59839" marB="59839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7762">
                <a:tc>
                  <a:txBody>
                    <a:bodyPr/>
                    <a:lstStyle/>
                    <a:p>
                      <a:pPr algn="l">
                        <a:lnSpc>
                          <a:spcPts val="3081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वै.सविता पोपंडीया</a:t>
                      </a:r>
                      <a:endParaRPr lang="en-US" sz="1100"/>
                    </a:p>
                  </a:txBody>
                  <a:tcPr marL="59839" marR="59839" marT="59839" marB="59839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174">
                <a:tc>
                  <a:txBody>
                    <a:bodyPr/>
                    <a:lstStyle/>
                    <a:p>
                      <a:pPr algn="l">
                        <a:lnSpc>
                          <a:spcPts val="3081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वै. शाईस्ता मन्सुरी</a:t>
                      </a:r>
                      <a:endParaRPr lang="en-US" sz="1100"/>
                    </a:p>
                  </a:txBody>
                  <a:tcPr marL="59839" marR="59839" marT="59839" marB="59839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589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59839" marR="59839" marT="59839" marB="59839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 descr="\\DROBO-FS\QuickDrops\JB\PPTX NG\Droplets\LightingOverlay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6" name="Freeform 6" descr="Droplets-HD-Content-R1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78291" y="651310"/>
            <a:ext cx="15546676" cy="2178225"/>
            <a:chOff x="0" y="0"/>
            <a:chExt cx="20728902" cy="29043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28902" cy="2904296"/>
            </a:xfrm>
            <a:custGeom>
              <a:avLst/>
              <a:gdLst/>
              <a:ahLst/>
              <a:cxnLst/>
              <a:rect l="l" t="t" r="r" b="b"/>
              <a:pathLst>
                <a:path w="20728902" h="2904296">
                  <a:moveTo>
                    <a:pt x="0" y="0"/>
                  </a:moveTo>
                  <a:lnTo>
                    <a:pt x="20728902" y="0"/>
                  </a:lnTo>
                  <a:lnTo>
                    <a:pt x="20728902" y="2904296"/>
                  </a:lnTo>
                  <a:lnTo>
                    <a:pt x="0" y="2904296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89070" b="-89071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20728902" cy="285667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60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अगदतंत्र विभाग </a:t>
              </a:r>
              <a:r>
                <a:rPr lang="en-US" sz="6000" b="1" i="1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(विषचिकित्सा)</a:t>
              </a:r>
            </a:p>
            <a:p>
              <a:pPr algn="ctr">
                <a:lnSpc>
                  <a:spcPts val="5184"/>
                </a:lnSpc>
              </a:pPr>
              <a:r>
                <a:rPr lang="en-US" sz="4800" b="1" i="1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OPD मधे होणारे प्रमुख उपचार</a:t>
              </a:r>
            </a:p>
            <a:p>
              <a:pPr algn="ctr">
                <a:lnSpc>
                  <a:spcPts val="6480"/>
                </a:lnSpc>
              </a:pPr>
              <a:endParaRPr lang="en-US" sz="4800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335108" y="2459574"/>
            <a:ext cx="8872538" cy="6372225"/>
            <a:chOff x="0" y="0"/>
            <a:chExt cx="11830050" cy="84963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830050" cy="8496300"/>
            </a:xfrm>
            <a:custGeom>
              <a:avLst/>
              <a:gdLst/>
              <a:ahLst/>
              <a:cxnLst/>
              <a:rect l="l" t="t" r="r" b="b"/>
              <a:pathLst>
                <a:path w="11830050" h="8496300">
                  <a:moveTo>
                    <a:pt x="0" y="0"/>
                  </a:moveTo>
                  <a:lnTo>
                    <a:pt x="11830050" y="0"/>
                  </a:lnTo>
                  <a:lnTo>
                    <a:pt x="11830050" y="8496300"/>
                  </a:lnTo>
                  <a:lnTo>
                    <a:pt x="0" y="8496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929" r="-13929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028700" y="2440524"/>
            <a:ext cx="6270679" cy="779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गरविषजन्य जुनाट विकार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दद्रु (बुरशीजन्य संसर्ग)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विचार्चिका (एक्झिमा)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युवनपिडिका (मुरुम)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किटिभ (सोरायसिस)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शीतपित्त (अर्टिकेरिया)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मुखदुषिका (Acene)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त्वचेचे रंगदोष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Photosensitivity (sunburn rashes, sun allergy)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ऍलर्जीजन्य विकार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श्वित्र (Vitiligo)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केशविकार -खालीत्य, पालीत्य, इंद्रलुप्त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कीटदंश, मुषकदंश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Dog bite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आहार विषबाधा </a:t>
            </a:r>
          </a:p>
          <a:p>
            <a:pPr marL="542925" lvl="1" indent="-271462" algn="l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 descr="\\DROBO-FS\QuickDrops\JB\PPTX NG\Droplets\LightingOverlay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6" name="Freeform 6" descr="Droplets-HD-Content-R1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907298" y="1059723"/>
            <a:ext cx="8961120" cy="804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उपलब्ध सेवा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1548" y="4035962"/>
            <a:ext cx="5725554" cy="297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पंचकर्म सल्ला</a:t>
            </a: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पथ्य अपथ्य</a:t>
            </a: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आहार व जीवनशैली मार्गदर्शन</a:t>
            </a: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त्वक आरोग्य सल्ला</a:t>
            </a: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रोगप्रतिबंधक आरोग्य सल्ला</a:t>
            </a: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पंचकर्म</a:t>
            </a: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केश आरोग्य सल्ला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144000" y="3069736"/>
            <a:ext cx="7131148" cy="7059006"/>
            <a:chOff x="0" y="0"/>
            <a:chExt cx="9508198" cy="9412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508236" cy="9411970"/>
            </a:xfrm>
            <a:custGeom>
              <a:avLst/>
              <a:gdLst/>
              <a:ahLst/>
              <a:cxnLst/>
              <a:rect l="l" t="t" r="r" b="b"/>
              <a:pathLst>
                <a:path w="9508236" h="9411970">
                  <a:moveTo>
                    <a:pt x="0" y="0"/>
                  </a:moveTo>
                  <a:lnTo>
                    <a:pt x="9508236" y="0"/>
                  </a:lnTo>
                  <a:lnTo>
                    <a:pt x="9508236" y="9411970"/>
                  </a:lnTo>
                  <a:lnTo>
                    <a:pt x="0" y="9411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9797" b="-39798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9144000" y="282226"/>
            <a:ext cx="7131148" cy="5344849"/>
            <a:chOff x="0" y="0"/>
            <a:chExt cx="9508198" cy="71264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508236" cy="7126478"/>
            </a:xfrm>
            <a:custGeom>
              <a:avLst/>
              <a:gdLst/>
              <a:ahLst/>
              <a:cxnLst/>
              <a:rect l="l" t="t" r="r" b="b"/>
              <a:pathLst>
                <a:path w="9508236" h="7126478">
                  <a:moveTo>
                    <a:pt x="0" y="0"/>
                  </a:moveTo>
                  <a:lnTo>
                    <a:pt x="9508236" y="0"/>
                  </a:lnTo>
                  <a:lnTo>
                    <a:pt x="9508236" y="7126478"/>
                  </a:lnTo>
                  <a:lnTo>
                    <a:pt x="0" y="7126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 descr="\\DROBO-FS\QuickDrops\JB\PPTX NG\Droplets\LightingOverlay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6" name="Freeform 6" descr="Droplets-HD-Content-R1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370657" y="-351692"/>
            <a:ext cx="15546676" cy="2394261"/>
            <a:chOff x="0" y="0"/>
            <a:chExt cx="20728902" cy="31923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28902" cy="3192354"/>
            </a:xfrm>
            <a:custGeom>
              <a:avLst/>
              <a:gdLst/>
              <a:ahLst/>
              <a:cxnLst/>
              <a:rect l="l" t="t" r="r" b="b"/>
              <a:pathLst>
                <a:path w="20728902" h="3192354">
                  <a:moveTo>
                    <a:pt x="0" y="0"/>
                  </a:moveTo>
                  <a:lnTo>
                    <a:pt x="20728902" y="0"/>
                  </a:lnTo>
                  <a:lnTo>
                    <a:pt x="20728902" y="3192354"/>
                  </a:lnTo>
                  <a:lnTo>
                    <a:pt x="0" y="3192354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6522" b="-76522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28575"/>
              <a:ext cx="20728902" cy="31637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832"/>
                </a:lnSpc>
              </a:pPr>
              <a:r>
                <a:rPr lang="en-US" sz="5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अगदतंत्र विभाग </a:t>
              </a:r>
              <a:r>
                <a:rPr lang="en-US" sz="5400" b="1" i="1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(विषचिकित्सा)</a:t>
              </a:r>
            </a:p>
            <a:p>
              <a:pPr algn="ctr">
                <a:lnSpc>
                  <a:spcPts val="4536"/>
                </a:lnSpc>
              </a:pPr>
              <a:r>
                <a:rPr lang="en-US" sz="4200" b="1" i="1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OPD मधे होणारे प्रमुख उपचार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5589" y="1525076"/>
            <a:ext cx="3862635" cy="4199658"/>
            <a:chOff x="0" y="0"/>
            <a:chExt cx="5150180" cy="55995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50231" cy="5599557"/>
            </a:xfrm>
            <a:custGeom>
              <a:avLst/>
              <a:gdLst/>
              <a:ahLst/>
              <a:cxnLst/>
              <a:rect l="l" t="t" r="r" b="b"/>
              <a:pathLst>
                <a:path w="5150231" h="5599557">
                  <a:moveTo>
                    <a:pt x="0" y="0"/>
                  </a:moveTo>
                  <a:lnTo>
                    <a:pt x="5150231" y="0"/>
                  </a:lnTo>
                  <a:lnTo>
                    <a:pt x="5150231" y="5599557"/>
                  </a:lnTo>
                  <a:lnTo>
                    <a:pt x="0" y="559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0684" b="-10684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5157702" y="1604067"/>
            <a:ext cx="3164081" cy="4170121"/>
            <a:chOff x="0" y="0"/>
            <a:chExt cx="4218775" cy="55601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18813" cy="5560187"/>
            </a:xfrm>
            <a:custGeom>
              <a:avLst/>
              <a:gdLst/>
              <a:ahLst/>
              <a:cxnLst/>
              <a:rect l="l" t="t" r="r" b="b"/>
              <a:pathLst>
                <a:path w="4218813" h="5560187">
                  <a:moveTo>
                    <a:pt x="0" y="0"/>
                  </a:moveTo>
                  <a:lnTo>
                    <a:pt x="4218813" y="0"/>
                  </a:lnTo>
                  <a:lnTo>
                    <a:pt x="4218813" y="5560187"/>
                  </a:lnTo>
                  <a:lnTo>
                    <a:pt x="0" y="5560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9171261" y="1604067"/>
            <a:ext cx="3164072" cy="4170112"/>
            <a:chOff x="0" y="0"/>
            <a:chExt cx="4218762" cy="556014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18813" cy="5560187"/>
            </a:xfrm>
            <a:custGeom>
              <a:avLst/>
              <a:gdLst/>
              <a:ahLst/>
              <a:cxnLst/>
              <a:rect l="l" t="t" r="r" b="b"/>
              <a:pathLst>
                <a:path w="4218813" h="5560187">
                  <a:moveTo>
                    <a:pt x="0" y="0"/>
                  </a:moveTo>
                  <a:lnTo>
                    <a:pt x="4218813" y="0"/>
                  </a:lnTo>
                  <a:lnTo>
                    <a:pt x="4218813" y="5560187"/>
                  </a:lnTo>
                  <a:lnTo>
                    <a:pt x="0" y="5560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1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3342544" y="1604067"/>
            <a:ext cx="3164072" cy="4170112"/>
            <a:chOff x="0" y="0"/>
            <a:chExt cx="4218762" cy="55601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18813" cy="5560187"/>
            </a:xfrm>
            <a:custGeom>
              <a:avLst/>
              <a:gdLst/>
              <a:ahLst/>
              <a:cxnLst/>
              <a:rect l="l" t="t" r="r" b="b"/>
              <a:pathLst>
                <a:path w="4218813" h="5560187">
                  <a:moveTo>
                    <a:pt x="0" y="0"/>
                  </a:moveTo>
                  <a:lnTo>
                    <a:pt x="4218813" y="0"/>
                  </a:lnTo>
                  <a:lnTo>
                    <a:pt x="4218813" y="5560187"/>
                  </a:lnTo>
                  <a:lnTo>
                    <a:pt x="0" y="5560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1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3342544" y="5953325"/>
            <a:ext cx="3164072" cy="4170112"/>
            <a:chOff x="0" y="0"/>
            <a:chExt cx="4218762" cy="55601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218813" cy="5560187"/>
            </a:xfrm>
            <a:custGeom>
              <a:avLst/>
              <a:gdLst/>
              <a:ahLst/>
              <a:cxnLst/>
              <a:rect l="l" t="t" r="r" b="b"/>
              <a:pathLst>
                <a:path w="4218813" h="5560187">
                  <a:moveTo>
                    <a:pt x="0" y="0"/>
                  </a:moveTo>
                  <a:lnTo>
                    <a:pt x="4218813" y="0"/>
                  </a:lnTo>
                  <a:lnTo>
                    <a:pt x="4218813" y="5560187"/>
                  </a:lnTo>
                  <a:lnTo>
                    <a:pt x="0" y="5560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1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925659" y="6111992"/>
            <a:ext cx="3183865" cy="4199658"/>
            <a:chOff x="0" y="0"/>
            <a:chExt cx="4245153" cy="559954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45102" cy="5599557"/>
            </a:xfrm>
            <a:custGeom>
              <a:avLst/>
              <a:gdLst/>
              <a:ahLst/>
              <a:cxnLst/>
              <a:rect l="l" t="t" r="r" b="b"/>
              <a:pathLst>
                <a:path w="4245102" h="5599557">
                  <a:moveTo>
                    <a:pt x="0" y="0"/>
                  </a:moveTo>
                  <a:lnTo>
                    <a:pt x="4245102" y="0"/>
                  </a:lnTo>
                  <a:lnTo>
                    <a:pt x="4245102" y="5599557"/>
                  </a:lnTo>
                  <a:lnTo>
                    <a:pt x="0" y="559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r="-1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5157702" y="5953325"/>
            <a:ext cx="3183865" cy="4516984"/>
            <a:chOff x="0" y="0"/>
            <a:chExt cx="4245153" cy="602264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45102" cy="6022594"/>
            </a:xfrm>
            <a:custGeom>
              <a:avLst/>
              <a:gdLst/>
              <a:ahLst/>
              <a:cxnLst/>
              <a:rect l="l" t="t" r="r" b="b"/>
              <a:pathLst>
                <a:path w="4245102" h="6022594">
                  <a:moveTo>
                    <a:pt x="0" y="0"/>
                  </a:moveTo>
                  <a:lnTo>
                    <a:pt x="4245102" y="0"/>
                  </a:lnTo>
                  <a:lnTo>
                    <a:pt x="4245102" y="6022594"/>
                  </a:lnTo>
                  <a:lnTo>
                    <a:pt x="0" y="6022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3755" r="-3757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9171261" y="6069711"/>
            <a:ext cx="3246634" cy="4284212"/>
            <a:chOff x="0" y="0"/>
            <a:chExt cx="4328846" cy="571228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328795" cy="5712333"/>
            </a:xfrm>
            <a:custGeom>
              <a:avLst/>
              <a:gdLst/>
              <a:ahLst/>
              <a:cxnLst/>
              <a:rect l="l" t="t" r="r" b="b"/>
              <a:pathLst>
                <a:path w="4328795" h="5712333">
                  <a:moveTo>
                    <a:pt x="0" y="0"/>
                  </a:moveTo>
                  <a:lnTo>
                    <a:pt x="4328795" y="0"/>
                  </a:lnTo>
                  <a:lnTo>
                    <a:pt x="4328795" y="5712333"/>
                  </a:lnTo>
                  <a:lnTo>
                    <a:pt x="0" y="5712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r="-1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 descr="\\DROBO-FS\QuickDrops\JB\PPTX NG\Droplets\LightingOverlay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6" name="Freeform 6" descr="Droplets-HD-Content-R1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780356" y="1056970"/>
            <a:ext cx="8961120" cy="3020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अगदतंत्र विभाग (विषचिकित्सा)</a:t>
            </a:r>
          </a:p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OPD मधे होणारे प्रमुख उपचार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पंचकर्म</a:t>
            </a:r>
          </a:p>
          <a:p>
            <a:pPr marL="868680" lvl="1" indent="-434340" algn="l">
              <a:lnSpc>
                <a:spcPts val="5759"/>
              </a:lnSpc>
            </a:pPr>
            <a:endParaRPr lang="en-US" sz="480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556584" y="3496894"/>
            <a:ext cx="6836683" cy="3898040"/>
            <a:chOff x="0" y="0"/>
            <a:chExt cx="9115577" cy="51973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15552" cy="5197348"/>
            </a:xfrm>
            <a:custGeom>
              <a:avLst/>
              <a:gdLst/>
              <a:ahLst/>
              <a:cxnLst/>
              <a:rect l="l" t="t" r="r" b="b"/>
              <a:pathLst>
                <a:path w="9115552" h="5197348">
                  <a:moveTo>
                    <a:pt x="0" y="0"/>
                  </a:moveTo>
                  <a:lnTo>
                    <a:pt x="9115552" y="0"/>
                  </a:lnTo>
                  <a:lnTo>
                    <a:pt x="9115552" y="5197348"/>
                  </a:lnTo>
                  <a:lnTo>
                    <a:pt x="0" y="5197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49" r="-649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508555" y="6640811"/>
            <a:ext cx="5767902" cy="3271485"/>
            <a:chOff x="0" y="0"/>
            <a:chExt cx="7690536" cy="43619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690485" cy="4361942"/>
            </a:xfrm>
            <a:custGeom>
              <a:avLst/>
              <a:gdLst/>
              <a:ahLst/>
              <a:cxnLst/>
              <a:rect l="l" t="t" r="r" b="b"/>
              <a:pathLst>
                <a:path w="7690485" h="4361942">
                  <a:moveTo>
                    <a:pt x="0" y="0"/>
                  </a:moveTo>
                  <a:lnTo>
                    <a:pt x="7690485" y="0"/>
                  </a:lnTo>
                  <a:lnTo>
                    <a:pt x="7690485" y="4361942"/>
                  </a:lnTo>
                  <a:lnTo>
                    <a:pt x="0" y="4361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84" r="-385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7642641" y="1865138"/>
            <a:ext cx="5657850" cy="4243388"/>
            <a:chOff x="0" y="0"/>
            <a:chExt cx="7543800" cy="5657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543800" cy="5657850"/>
            </a:xfrm>
            <a:custGeom>
              <a:avLst/>
              <a:gdLst/>
              <a:ahLst/>
              <a:cxnLst/>
              <a:rect l="l" t="t" r="r" b="b"/>
              <a:pathLst>
                <a:path w="7543800" h="5657850">
                  <a:moveTo>
                    <a:pt x="0" y="0"/>
                  </a:moveTo>
                  <a:lnTo>
                    <a:pt x="7543800" y="0"/>
                  </a:lnTo>
                  <a:lnTo>
                    <a:pt x="7543800" y="5657850"/>
                  </a:lnTo>
                  <a:lnTo>
                    <a:pt x="0" y="5657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9976114" y="5284460"/>
            <a:ext cx="2841669" cy="48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जलौकावचारण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60256" y="5893718"/>
            <a:ext cx="1029595" cy="62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वमन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3054965" y="361731"/>
            <a:ext cx="3436391" cy="4581858"/>
            <a:chOff x="0" y="0"/>
            <a:chExt cx="4581855" cy="610914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581906" cy="6109081"/>
            </a:xfrm>
            <a:custGeom>
              <a:avLst/>
              <a:gdLst/>
              <a:ahLst/>
              <a:cxnLst/>
              <a:rect l="l" t="t" r="r" b="b"/>
              <a:pathLst>
                <a:path w="4581906" h="6109081">
                  <a:moveTo>
                    <a:pt x="0" y="0"/>
                  </a:moveTo>
                  <a:lnTo>
                    <a:pt x="4581906" y="0"/>
                  </a:lnTo>
                  <a:lnTo>
                    <a:pt x="4581906" y="6109081"/>
                  </a:lnTo>
                  <a:lnTo>
                    <a:pt x="0" y="6109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1" b="-1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5296740" y="3674278"/>
            <a:ext cx="3060973" cy="5441728"/>
            <a:chOff x="0" y="0"/>
            <a:chExt cx="4081297" cy="725563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81272" cy="7255637"/>
            </a:xfrm>
            <a:custGeom>
              <a:avLst/>
              <a:gdLst/>
              <a:ahLst/>
              <a:cxnLst/>
              <a:rect l="l" t="t" r="r" b="b"/>
              <a:pathLst>
                <a:path w="4081272" h="7255637">
                  <a:moveTo>
                    <a:pt x="0" y="0"/>
                  </a:moveTo>
                  <a:lnTo>
                    <a:pt x="4081272" y="0"/>
                  </a:lnTo>
                  <a:lnTo>
                    <a:pt x="4081272" y="7255637"/>
                  </a:lnTo>
                  <a:lnTo>
                    <a:pt x="0" y="7255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3391931" y="664121"/>
            <a:ext cx="1626251" cy="48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विद्धकर्म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66570" y="4521479"/>
            <a:ext cx="1246613" cy="48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सिरावेध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965715" y="5143500"/>
            <a:ext cx="2942901" cy="5143500"/>
            <a:chOff x="0" y="0"/>
            <a:chExt cx="3923868" cy="6858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923919" cy="6858000"/>
            </a:xfrm>
            <a:custGeom>
              <a:avLst/>
              <a:gdLst/>
              <a:ahLst/>
              <a:cxnLst/>
              <a:rect l="l" t="t" r="r" b="b"/>
              <a:pathLst>
                <a:path w="3923919" h="6858000">
                  <a:moveTo>
                    <a:pt x="0" y="0"/>
                  </a:moveTo>
                  <a:lnTo>
                    <a:pt x="3923919" y="0"/>
                  </a:lnTo>
                  <a:lnTo>
                    <a:pt x="3923919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858" r="1" b="-858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13137575" y="5677414"/>
            <a:ext cx="837028" cy="48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नस्य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 descr="\\DROBO-FS\QuickDrops\JB\PPTX NG\Droplets\LightingOverlay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6" name="Freeform 6" descr="Droplets-HD-Content-R1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392241" y="646424"/>
            <a:ext cx="15546676" cy="2394261"/>
            <a:chOff x="0" y="0"/>
            <a:chExt cx="20728902" cy="31923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28902" cy="3192354"/>
            </a:xfrm>
            <a:custGeom>
              <a:avLst/>
              <a:gdLst/>
              <a:ahLst/>
              <a:cxnLst/>
              <a:rect l="l" t="t" r="r" b="b"/>
              <a:pathLst>
                <a:path w="20728902" h="3192354">
                  <a:moveTo>
                    <a:pt x="0" y="0"/>
                  </a:moveTo>
                  <a:lnTo>
                    <a:pt x="20728902" y="0"/>
                  </a:lnTo>
                  <a:lnTo>
                    <a:pt x="20728902" y="3192354"/>
                  </a:lnTo>
                  <a:lnTo>
                    <a:pt x="0" y="3192354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6522" b="-76522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28575"/>
              <a:ext cx="20728902" cy="31637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832"/>
                </a:lnSpc>
              </a:pPr>
              <a:r>
                <a:rPr lang="en-US" sz="540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आंतरराष्ट्रीय महिला दिनानिमित्त</a:t>
              </a:r>
            </a:p>
            <a:p>
              <a:pPr algn="ctr">
                <a:lnSpc>
                  <a:spcPts val="5832"/>
                </a:lnSpc>
              </a:pPr>
              <a:r>
                <a:rPr lang="en-US" sz="540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सौंदर्य, त्वचा व केशविकार शिबिर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25566" y="2838993"/>
            <a:ext cx="7587110" cy="5914482"/>
            <a:chOff x="0" y="0"/>
            <a:chExt cx="10116147" cy="78859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116185" cy="7885938"/>
            </a:xfrm>
            <a:custGeom>
              <a:avLst/>
              <a:gdLst/>
              <a:ahLst/>
              <a:cxnLst/>
              <a:rect l="l" t="t" r="r" b="b"/>
              <a:pathLst>
                <a:path w="10116185" h="7885938">
                  <a:moveTo>
                    <a:pt x="0" y="0"/>
                  </a:moveTo>
                  <a:lnTo>
                    <a:pt x="10116185" y="0"/>
                  </a:lnTo>
                  <a:lnTo>
                    <a:pt x="10116185" y="7885938"/>
                  </a:lnTo>
                  <a:lnTo>
                    <a:pt x="0" y="788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969" r="-1969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9375324" y="3511420"/>
            <a:ext cx="7424718" cy="5914482"/>
            <a:chOff x="0" y="0"/>
            <a:chExt cx="9899625" cy="78859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899650" cy="7885938"/>
            </a:xfrm>
            <a:custGeom>
              <a:avLst/>
              <a:gdLst/>
              <a:ahLst/>
              <a:cxnLst/>
              <a:rect l="l" t="t" r="r" b="b"/>
              <a:pathLst>
                <a:path w="9899650" h="7885938">
                  <a:moveTo>
                    <a:pt x="0" y="0"/>
                  </a:moveTo>
                  <a:lnTo>
                    <a:pt x="9899650" y="0"/>
                  </a:lnTo>
                  <a:lnTo>
                    <a:pt x="9899650" y="7885938"/>
                  </a:lnTo>
                  <a:lnTo>
                    <a:pt x="0" y="788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106" r="-3105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 descr="\\DROBO-FS\QuickDrops\JB\PPTX NG\Droplets\LightingOverlay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6" name="Freeform 6" descr="Droplets-HD-Title-R1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670542" y="761171"/>
            <a:ext cx="13373100" cy="2343655"/>
            <a:chOff x="0" y="0"/>
            <a:chExt cx="17830800" cy="31248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830798" cy="3124878"/>
            </a:xfrm>
            <a:custGeom>
              <a:avLst/>
              <a:gdLst/>
              <a:ahLst/>
              <a:cxnLst/>
              <a:rect l="l" t="t" r="r" b="b"/>
              <a:pathLst>
                <a:path w="17830798" h="3124878">
                  <a:moveTo>
                    <a:pt x="0" y="0"/>
                  </a:moveTo>
                  <a:lnTo>
                    <a:pt x="17830798" y="0"/>
                  </a:lnTo>
                  <a:lnTo>
                    <a:pt x="17830798" y="3124878"/>
                  </a:lnTo>
                  <a:lnTo>
                    <a:pt x="0" y="3124878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61183" b="-61183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57150"/>
              <a:ext cx="17830800" cy="3067723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7776"/>
                </a:lnSpc>
              </a:pPr>
              <a:r>
                <a:rPr lang="en-US" sz="720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म आ पोदार आयु. रुग्णालय वरळी, मुंबई १८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-752989" y="3779272"/>
            <a:ext cx="13190220" cy="422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60"/>
              </a:lnSpc>
            </a:pPr>
            <a:r>
              <a:rPr lang="en-US" sz="9000" b="1">
                <a:solidFill>
                  <a:srgbClr val="F2F2F2"/>
                </a:solidFill>
                <a:latin typeface="Arimo Bold"/>
                <a:ea typeface="Arimo Bold"/>
                <a:cs typeface="Arimo Bold"/>
                <a:sym typeface="Arimo Bold"/>
              </a:rPr>
              <a:t>अगदतंत्र विभाग</a:t>
            </a:r>
          </a:p>
          <a:p>
            <a:pPr algn="ctr">
              <a:lnSpc>
                <a:spcPts val="8640"/>
              </a:lnSpc>
            </a:pPr>
            <a:r>
              <a:rPr lang="en-US" sz="6000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(विषचिकित्सा)</a:t>
            </a:r>
          </a:p>
          <a:p>
            <a:pPr algn="ctr">
              <a:lnSpc>
                <a:spcPts val="11664"/>
              </a:lnSpc>
            </a:pPr>
            <a:r>
              <a:rPr lang="en-US" sz="8100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बाह्यरुग्ण विभाग क्र. १५</a:t>
            </a:r>
          </a:p>
          <a:p>
            <a:pPr algn="ctr">
              <a:lnSpc>
                <a:spcPts val="11664"/>
              </a:lnSpc>
            </a:pPr>
            <a:endParaRPr lang="en-US" sz="8100" b="1" i="1">
              <a:solidFill>
                <a:srgbClr val="000000"/>
              </a:solidFill>
              <a:latin typeface="Arimo Bold Italics"/>
              <a:ea typeface="Arimo Bold Italics"/>
              <a:cs typeface="Arimo Bold Italics"/>
              <a:sym typeface="Arimo Bold Italic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0274541" y="3630625"/>
            <a:ext cx="5747804" cy="4066308"/>
            <a:chOff x="0" y="0"/>
            <a:chExt cx="7663739" cy="54217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663688" cy="5421757"/>
            </a:xfrm>
            <a:custGeom>
              <a:avLst/>
              <a:gdLst/>
              <a:ahLst/>
              <a:cxnLst/>
              <a:rect l="l" t="t" r="r" b="b"/>
              <a:pathLst>
                <a:path w="7663688" h="5421757">
                  <a:moveTo>
                    <a:pt x="0" y="0"/>
                  </a:moveTo>
                  <a:lnTo>
                    <a:pt x="7663688" y="0"/>
                  </a:lnTo>
                  <a:lnTo>
                    <a:pt x="7663688" y="5421757"/>
                  </a:lnTo>
                  <a:lnTo>
                    <a:pt x="0" y="5421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89" b="-488"/>
              </a:stretch>
            </a:blipFill>
          </p:spPr>
        </p:sp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DOC-20260619-WA0016..pptx</dc:title>
  <cp:lastModifiedBy>Sumit Marathe</cp:lastModifiedBy>
  <cp:revision>3</cp:revision>
  <dcterms:created xsi:type="dcterms:W3CDTF">2006-08-16T00:00:00Z</dcterms:created>
  <dcterms:modified xsi:type="dcterms:W3CDTF">2026-06-23T06:15:05Z</dcterms:modified>
  <dc:identifier>DAHM_y7QK04</dc:identifier>
</cp:coreProperties>
</file>